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65" r:id="rId4"/>
    <p:sldId id="259" r:id="rId5"/>
    <p:sldId id="260" r:id="rId6"/>
    <p:sldId id="264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/>
          <p:cNvSpPr/>
          <p:nvPr userDrawn="1"/>
        </p:nvSpPr>
        <p:spPr>
          <a:xfrm>
            <a:off x="1187624" y="1340768"/>
            <a:ext cx="6768752" cy="3096344"/>
          </a:xfrm>
          <a:prstGeom prst="roundRect">
            <a:avLst/>
          </a:prstGeom>
          <a:gradFill flip="none" rotWithShape="1">
            <a:gsLst>
              <a:gs pos="0">
                <a:srgbClr val="92D050">
                  <a:alpha val="94000"/>
                </a:srgbClr>
              </a:gs>
              <a:gs pos="50000">
                <a:srgbClr val="00E266">
                  <a:lumMod val="100000"/>
                  <a:alpha val="92000"/>
                </a:srgbClr>
              </a:gs>
              <a:gs pos="100000">
                <a:srgbClr val="92D050">
                  <a:alpha val="94000"/>
                </a:srgbClr>
              </a:gs>
            </a:gsLst>
            <a:lin ang="16200000" scaled="1"/>
            <a:tileRect/>
          </a:gradFill>
          <a:ln w="28575">
            <a:solidFill>
              <a:srgbClr val="00A824"/>
            </a:solidFill>
          </a:ln>
          <a:effectLst>
            <a:glow rad="101600">
              <a:srgbClr val="92D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2CFDC-4E43-4D9F-92AB-4FCF2F3863B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91F72-A5B9-43F5-8113-8C13F64BEB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799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DECDD-CA20-454F-AA89-F7672BE151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1C5F1-B4D3-4593-9DBC-292573C2C2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450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9982A-FEE3-46CF-85CB-40778DE444C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A7927-3AE3-42E0-A5B5-AE5F8A4865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299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72D4F9-AE68-49BB-8DD7-751985C992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B4EC6E-FD40-47B6-97DC-83434C713C5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41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1.png"/><Relationship Id="rId7" Type="http://schemas.openxmlformats.org/officeDocument/2006/relationships/audio" Target="../media/audio4.wav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2" Type="http://schemas.openxmlformats.org/officeDocument/2006/relationships/audio" Target="../media/media1.wav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1" Type="http://schemas.microsoft.com/office/2007/relationships/media" Target="../media/media1.wav"/><Relationship Id="rId6" Type="http://schemas.openxmlformats.org/officeDocument/2006/relationships/audio" Target="../media/audio3.wav"/><Relationship Id="rId11" Type="http://schemas.openxmlformats.org/officeDocument/2006/relationships/audio" Target="../media/audio8.wav"/><Relationship Id="rId24" Type="http://schemas.openxmlformats.org/officeDocument/2006/relationships/image" Target="../media/image14.png"/><Relationship Id="rId5" Type="http://schemas.openxmlformats.org/officeDocument/2006/relationships/audio" Target="../media/audio2.wav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10" Type="http://schemas.openxmlformats.org/officeDocument/2006/relationships/audio" Target="../media/audio7.wav"/><Relationship Id="rId19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5" y="1628800"/>
            <a:ext cx="6301533" cy="24314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игра</a:t>
            </a:r>
          </a:p>
          <a:p>
            <a:pPr algn="ctr"/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«Помоги  </a:t>
            </a:r>
            <a:r>
              <a:rPr lang="ru-RU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Мияу</a:t>
            </a:r>
            <a:r>
              <a:rPr lang="ru-RU" sz="3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Акбай</a:t>
            </a:r>
            <a:r>
              <a:rPr lang="ru-RU" sz="3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убраться</a:t>
            </a:r>
          </a:p>
          <a:p>
            <a:pPr algn="ctr"/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комнате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8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</a:t>
            </a:r>
            <a:endParaRPr lang="ru-RU" sz="28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Акбай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</a:t>
            </a:r>
            <a:r>
              <a:rPr lang="tt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 Мияуга булыш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332656"/>
            <a:ext cx="4220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сад№10 «Ласточка»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8989" y="49411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t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Ахметова Гулия Гумеровна</a:t>
            </a:r>
          </a:p>
          <a:p>
            <a:pPr algn="ctr"/>
            <a:r>
              <a:rPr lang="tt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Аникина Светлана Александровна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29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052736"/>
            <a:ext cx="61024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434"/>
                </a:solidFill>
              </a:rPr>
              <a:t>Творческие </a:t>
            </a:r>
            <a:r>
              <a:rPr lang="ru-RU" dirty="0">
                <a:solidFill>
                  <a:srgbClr val="007434"/>
                </a:solidFill>
              </a:rPr>
              <a:t>компьютерные игры, при которых стимулируются когнитивные и коммуникативные способности </a:t>
            </a:r>
            <a:r>
              <a:rPr lang="ru-RU" dirty="0" smtClean="0">
                <a:solidFill>
                  <a:srgbClr val="007434"/>
                </a:solidFill>
              </a:rPr>
              <a:t>ребёнка, </a:t>
            </a:r>
            <a:r>
              <a:rPr lang="ru-RU" dirty="0">
                <a:solidFill>
                  <a:srgbClr val="007434"/>
                </a:solidFill>
              </a:rPr>
              <a:t>необходимых в общении с носителями </a:t>
            </a:r>
            <a:r>
              <a:rPr lang="ru-RU" dirty="0" smtClean="0">
                <a:solidFill>
                  <a:srgbClr val="007434"/>
                </a:solidFill>
              </a:rPr>
              <a:t> </a:t>
            </a:r>
            <a:r>
              <a:rPr lang="ru-RU" dirty="0">
                <a:solidFill>
                  <a:srgbClr val="007434"/>
                </a:solidFill>
              </a:rPr>
              <a:t>языка. Свойства этих игр способствуют развитию любознательности и пытливости ума по отношению к </a:t>
            </a:r>
            <a:r>
              <a:rPr lang="ru-RU" dirty="0" smtClean="0">
                <a:solidFill>
                  <a:srgbClr val="007434"/>
                </a:solidFill>
              </a:rPr>
              <a:t>татарскому языку</a:t>
            </a:r>
            <a:r>
              <a:rPr lang="ru-RU" dirty="0">
                <a:solidFill>
                  <a:srgbClr val="007434"/>
                </a:solidFill>
              </a:rPr>
              <a:t>. Работа с компьютером способствует значительному повышению интереса к </a:t>
            </a:r>
            <a:r>
              <a:rPr lang="ru-RU" dirty="0" smtClean="0">
                <a:solidFill>
                  <a:srgbClr val="007434"/>
                </a:solidFill>
              </a:rPr>
              <a:t>игре, </a:t>
            </a:r>
            <a:r>
              <a:rPr lang="ru-RU" dirty="0">
                <a:solidFill>
                  <a:srgbClr val="007434"/>
                </a:solidFill>
              </a:rPr>
              <a:t>дает возможность регулировки учебных задач по степени трудности, и позволяет стимулировать </a:t>
            </a:r>
            <a:r>
              <a:rPr lang="ru-RU" dirty="0" smtClean="0">
                <a:solidFill>
                  <a:srgbClr val="007434"/>
                </a:solidFill>
              </a:rPr>
              <a:t>детей </a:t>
            </a:r>
            <a:r>
              <a:rPr lang="ru-RU" dirty="0">
                <a:solidFill>
                  <a:srgbClr val="007434"/>
                </a:solidFill>
              </a:rPr>
              <a:t>за счет предоставления возможности поощрения правильных решений. Помимо этого, компьютер позволяет полностью устранить одну из важнейших проблем — неуспех, который является причиной негативного отношения к учебе и обусловливается непониманием материала или наличием пробела в знаниях </a:t>
            </a:r>
            <a:r>
              <a:rPr lang="ru-RU" dirty="0">
                <a:solidFill>
                  <a:srgbClr val="007434"/>
                </a:solidFill>
              </a:rPr>
              <a:t/>
            </a:r>
            <a:br>
              <a:rPr lang="ru-RU" dirty="0">
                <a:solidFill>
                  <a:srgbClr val="007434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8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213009"/>
            <a:ext cx="69847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Цель игры:</a:t>
            </a:r>
          </a:p>
          <a:p>
            <a:pPr algn="just"/>
            <a:r>
              <a:rPr lang="ru-RU" sz="2000" dirty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Закрепить умение находить </a:t>
            </a:r>
            <a:r>
              <a:rPr lang="ru-RU" sz="2000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предмет по описанию и повторить речевой образец</a:t>
            </a:r>
            <a:endParaRPr lang="ru-RU" sz="2000" dirty="0">
              <a:solidFill>
                <a:srgbClr val="00743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000" b="1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b="1" dirty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логического мышления и закрепление слов по изученным темам. — Развитие слухового внимания. Активизация лексики. — Закрепление и расширение словарного запаса по изучаемой теме. </a:t>
            </a:r>
            <a:r>
              <a:rPr lang="ru-RU" sz="2000" b="1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Тренировка дошкольников </a:t>
            </a:r>
            <a:r>
              <a:rPr lang="ru-RU" sz="2000" b="1" dirty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в употреблении лексики в ситуациях.</a:t>
            </a:r>
          </a:p>
          <a:p>
            <a:pPr algn="just"/>
            <a:r>
              <a:rPr lang="ru-RU" sz="2000" b="1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000" b="1" dirty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монологическую и диалогическую речь на двух государственных языках.</a:t>
            </a:r>
          </a:p>
          <a:p>
            <a:pPr algn="just"/>
            <a:r>
              <a:rPr lang="ru-RU" sz="2000" b="1" dirty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Воспитывать внимательность, умение точно следовать инструкции; целеустремленность</a:t>
            </a:r>
            <a:r>
              <a:rPr lang="ru-RU" b="1" dirty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29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484784"/>
            <a:ext cx="72677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</a:p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навести курсор на предмет и нажать правой кнопкой мыши, </a:t>
            </a:r>
          </a:p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 последует речевой образец, который необходимо повторить.</a:t>
            </a:r>
          </a:p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считается законченной когда все предметы  окажутся на своих местах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79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7554" y="764704"/>
            <a:ext cx="54527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, а у нас беспорядок</a:t>
            </a:r>
            <a:r>
              <a:rPr lang="ru-RU" sz="2400" b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же здесь играл. Кем </a:t>
            </a:r>
            <a:r>
              <a:rPr lang="ru-RU" sz="2400" b="1" dirty="0" err="1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уйнаган</a:t>
            </a:r>
            <a:r>
              <a:rPr lang="ru-RU" sz="2400" b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400" b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Поможем </a:t>
            </a:r>
            <a:r>
              <a:rPr lang="ru-RU" sz="2400" b="1" dirty="0" err="1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Мияу</a:t>
            </a:r>
            <a:r>
              <a:rPr lang="ru-RU" sz="2400" b="1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Акбай</a:t>
            </a:r>
            <a:r>
              <a:rPr lang="ru-RU" sz="2400" b="1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убраться в комнате</a:t>
            </a:r>
            <a:endParaRPr lang="ru-RU" sz="2400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400" b="1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булышабыз</a:t>
            </a:r>
            <a:r>
              <a:rPr lang="ru-RU" sz="2400" b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tt-RU" sz="2400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-Сары машина шкафта</a:t>
            </a:r>
            <a:endParaRPr lang="ru-RU" sz="2400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t-RU" sz="2400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Яшел </a:t>
            </a:r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туп шкафта</a:t>
            </a:r>
            <a:endParaRPr lang="ru-RU" sz="2400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Матур курчак шкафта</a:t>
            </a:r>
            <a:endParaRPr lang="ru-RU" sz="2400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 аю шкафта</a:t>
            </a:r>
            <a:endParaRPr lang="ru-RU" sz="2400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400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Зәнгәр </a:t>
            </a:r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чалбар шкафта</a:t>
            </a:r>
            <a:endParaRPr lang="ru-RU" sz="2400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Кызыл </a:t>
            </a:r>
            <a:r>
              <a:rPr lang="tt-RU" sz="2400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кулмәк </a:t>
            </a:r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шкафта</a:t>
            </a:r>
            <a:endParaRPr lang="ru-RU" sz="2400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Кызыл чынаяк </a:t>
            </a:r>
            <a:r>
              <a:rPr lang="tt-RU" sz="2400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өстәлдә</a:t>
            </a:r>
            <a:endParaRPr lang="ru-RU" sz="2400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Кызыл </a:t>
            </a:r>
            <a:r>
              <a:rPr lang="tt-RU" sz="2400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тәлинкә өстәлдә</a:t>
            </a:r>
            <a:endParaRPr lang="ru-RU" sz="2400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400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у </a:t>
            </a:r>
            <a:r>
              <a:rPr lang="tt-RU" sz="2400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 порядок. </a:t>
            </a:r>
          </a:p>
          <a:p>
            <a:pPr algn="ctr"/>
            <a:r>
              <a:rPr lang="tt-RU" sz="2400" b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</a:t>
            </a:r>
            <a:r>
              <a:rPr lang="ru-RU" sz="2400" b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tt-RU" sz="2400" b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ы. Әфәрин</a:t>
            </a:r>
            <a:endParaRPr lang="ru-RU" sz="2400" b="1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96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928992" cy="68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571744"/>
            <a:ext cx="2730500" cy="314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2285992"/>
            <a:ext cx="2146300" cy="3856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32" y="4237275"/>
            <a:ext cx="2146300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чашка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505" y="5593793"/>
            <a:ext cx="7858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машина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73" y="5843824"/>
            <a:ext cx="13176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тарелка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322" y="1994866"/>
            <a:ext cx="933450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мяч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618" y="5873877"/>
            <a:ext cx="1408113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639" y="5325506"/>
            <a:ext cx="1169987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07474"/>
            <a:ext cx="1119880" cy="134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кукла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043" y="5362191"/>
            <a:ext cx="865187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мишка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145" y="1037604"/>
            <a:ext cx="104298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брюки" descr="C:\Users\ГУЛИЯ\Documents\дс10\тата 10\hello_html_32bcb342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618" y="3887837"/>
            <a:ext cx="1347589" cy="198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платье" descr="C:\Users\ГУЛИЯ\Documents\дс10\тата 10\imgonline-com-ua-Transparent-backgr-Wrk3seGTlf4rfx4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36" y="2195438"/>
            <a:ext cx="1905314" cy="169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игра нач 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467544" y="188640"/>
            <a:ext cx="609600" cy="609600"/>
          </a:xfrm>
          <a:prstGeom prst="rect">
            <a:avLst/>
          </a:prstGeom>
        </p:spPr>
      </p:pic>
      <p:sp>
        <p:nvSpPr>
          <p:cNvPr id="9" name="Управляющая кнопка: далее 8">
            <a:hlinkClick r:id="" action="ppaction://hlinkshowjump?jump=nextslide" highlightClick="1">
              <a:snd r:embed="rId27" name="конец игры.wav"/>
            </a:hlinkClick>
          </p:cNvPr>
          <p:cNvSpPr/>
          <p:nvPr/>
        </p:nvSpPr>
        <p:spPr>
          <a:xfrm>
            <a:off x="8064096" y="6484877"/>
            <a:ext cx="648072" cy="26064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17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86144E-6 L -0.59861 -0.1552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31" y="-77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аши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66782E-6 L -0.2026 -0.1892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9" y="-94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туп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7974E-6 L 0.09497 -0.3215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" y="-160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курча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61578E-7 L -0.68316 0.2842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42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а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24 -0.00162 L 0.23976 -0.0016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чалбар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33287E-7 L 0.39219 0.0249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01" y="12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кулмэ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01943E-6 L -0.22396 -0.1105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98" y="-55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чыная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08813E-6 L -0.20712 0.3300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65" y="164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тэлинк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653136"/>
            <a:ext cx="1119880" cy="134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493" y="4748758"/>
            <a:ext cx="1169987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39752" y="1700808"/>
            <a:ext cx="473155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5400" b="1" i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ӘФӘРИН!!!</a:t>
            </a:r>
          </a:p>
          <a:p>
            <a:pPr algn="ctr"/>
            <a:r>
              <a:rPr lang="tt-RU" sz="5400" b="1" i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</a:t>
            </a:r>
            <a:r>
              <a:rPr lang="ru-RU" sz="5400" b="1" i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tt-RU" sz="5400" b="1" i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Ы!!!</a:t>
            </a:r>
            <a:endParaRPr lang="ru-RU" sz="5400" b="1" i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32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309</Words>
  <Application>Microsoft Office PowerPoint</Application>
  <PresentationFormat>Экран (4:3)</PresentationFormat>
  <Paragraphs>35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ГУЛИЯ</dc:creator>
  <cp:lastModifiedBy>ГУЛИЯ</cp:lastModifiedBy>
  <cp:revision>15</cp:revision>
  <dcterms:created xsi:type="dcterms:W3CDTF">2020-01-13T12:24:28Z</dcterms:created>
  <dcterms:modified xsi:type="dcterms:W3CDTF">2020-01-13T17:27:00Z</dcterms:modified>
</cp:coreProperties>
</file>